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9" r:id="rId3"/>
    <p:sldId id="300" r:id="rId4"/>
    <p:sldId id="301" r:id="rId5"/>
    <p:sldId id="302" r:id="rId6"/>
    <p:sldId id="295" r:id="rId7"/>
    <p:sldId id="278" r:id="rId8"/>
    <p:sldId id="280" r:id="rId9"/>
    <p:sldId id="281" r:id="rId10"/>
    <p:sldId id="282" r:id="rId11"/>
    <p:sldId id="297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6" r:id="rId20"/>
    <p:sldId id="257" r:id="rId21"/>
    <p:sldId id="258" r:id="rId22"/>
    <p:sldId id="271" r:id="rId23"/>
    <p:sldId id="290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4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7FACFBD-F84B-462E-B5E7-BD7394E41618}">
          <p14:sldIdLst>
            <p14:sldId id="256"/>
            <p14:sldId id="299"/>
            <p14:sldId id="300"/>
            <p14:sldId id="301"/>
            <p14:sldId id="302"/>
            <p14:sldId id="295"/>
            <p14:sldId id="278"/>
            <p14:sldId id="280"/>
            <p14:sldId id="281"/>
            <p14:sldId id="282"/>
            <p14:sldId id="297"/>
            <p14:sldId id="283"/>
            <p14:sldId id="284"/>
            <p14:sldId id="285"/>
            <p14:sldId id="286"/>
            <p14:sldId id="287"/>
            <p14:sldId id="288"/>
            <p14:sldId id="289"/>
            <p14:sldId id="296"/>
            <p14:sldId id="257"/>
            <p14:sldId id="258"/>
            <p14:sldId id="271"/>
            <p14:sldId id="290"/>
          </p14:sldIdLst>
        </p14:section>
        <p14:section name="제목 없는 구역" id="{ED2F5C5E-5FF4-475C-9B52-205AD4218CA6}">
          <p14:sldIdLst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01C45-746E-4DBE-88FF-D0C8FCFC87AE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0C19F-3199-4A70-ABC4-77C8007470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074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01C45-746E-4DBE-88FF-D0C8FCFC87AE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0C19F-3199-4A70-ABC4-77C8007470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004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01C45-746E-4DBE-88FF-D0C8FCFC87AE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0C19F-3199-4A70-ABC4-77C8007470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022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01C45-746E-4DBE-88FF-D0C8FCFC87AE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0C19F-3199-4A70-ABC4-77C8007470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659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01C45-746E-4DBE-88FF-D0C8FCFC87AE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0C19F-3199-4A70-ABC4-77C8007470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202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01C45-746E-4DBE-88FF-D0C8FCFC87AE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0C19F-3199-4A70-ABC4-77C8007470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911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01C45-746E-4DBE-88FF-D0C8FCFC87AE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0C19F-3199-4A70-ABC4-77C8007470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183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01C45-746E-4DBE-88FF-D0C8FCFC87AE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0C19F-3199-4A70-ABC4-77C8007470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16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01C45-746E-4DBE-88FF-D0C8FCFC87AE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0C19F-3199-4A70-ABC4-77C8007470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892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01C45-746E-4DBE-88FF-D0C8FCFC87AE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0C19F-3199-4A70-ABC4-77C8007470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292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01C45-746E-4DBE-88FF-D0C8FCFC87AE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0C19F-3199-4A70-ABC4-77C8007470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13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E01C45-746E-4DBE-88FF-D0C8FCFC87AE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0C19F-3199-4A70-ABC4-77C8007470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176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13" Type="http://schemas.openxmlformats.org/officeDocument/2006/relationships/slide" Target="slide25.xml"/><Relationship Id="rId3" Type="http://schemas.openxmlformats.org/officeDocument/2006/relationships/slide" Target="slide35.xml"/><Relationship Id="rId7" Type="http://schemas.openxmlformats.org/officeDocument/2006/relationships/slide" Target="slide31.xml"/><Relationship Id="rId12" Type="http://schemas.openxmlformats.org/officeDocument/2006/relationships/slide" Target="slide26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2.xml"/><Relationship Id="rId11" Type="http://schemas.openxmlformats.org/officeDocument/2006/relationships/slide" Target="slide27.xml"/><Relationship Id="rId5" Type="http://schemas.openxmlformats.org/officeDocument/2006/relationships/slide" Target="slide33.xml"/><Relationship Id="rId15" Type="http://schemas.openxmlformats.org/officeDocument/2006/relationships/image" Target="../media/image51.png"/><Relationship Id="rId10" Type="http://schemas.openxmlformats.org/officeDocument/2006/relationships/slide" Target="slide28.xml"/><Relationship Id="rId4" Type="http://schemas.openxmlformats.org/officeDocument/2006/relationships/slide" Target="slide34.xml"/><Relationship Id="rId9" Type="http://schemas.openxmlformats.org/officeDocument/2006/relationships/slide" Target="slide29.xml"/><Relationship Id="rId14" Type="http://schemas.openxmlformats.org/officeDocument/2006/relationships/slide" Target="slide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Relationship Id="rId4" Type="http://schemas.openxmlformats.org/officeDocument/2006/relationships/slide" Target="slide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Relationship Id="rId4" Type="http://schemas.openxmlformats.org/officeDocument/2006/relationships/slide" Target="slide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Relationship Id="rId4" Type="http://schemas.openxmlformats.org/officeDocument/2006/relationships/slide" Target="slide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Relationship Id="rId4" Type="http://schemas.openxmlformats.org/officeDocument/2006/relationships/slide" Target="slide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Relationship Id="rId4" Type="http://schemas.openxmlformats.org/officeDocument/2006/relationships/slide" Target="slide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Relationship Id="rId4" Type="http://schemas.openxmlformats.org/officeDocument/2006/relationships/slide" Target="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Relationship Id="rId4" Type="http://schemas.openxmlformats.org/officeDocument/2006/relationships/slide" Target="slide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Relationship Id="rId4" Type="http://schemas.openxmlformats.org/officeDocument/2006/relationships/slide" Target="slide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Relationship Id="rId4" Type="http://schemas.openxmlformats.org/officeDocument/2006/relationships/slide" Target="slide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Relationship Id="rId4" Type="http://schemas.openxmlformats.org/officeDocument/2006/relationships/slide" Target="slide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Relationship Id="rId4" Type="http://schemas.openxmlformats.org/officeDocument/2006/relationships/slide" Target="slide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Relationship Id="rId4" Type="http://schemas.openxmlformats.org/officeDocument/2006/relationships/slide" Target="slide2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4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13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4672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3112" y="249580"/>
            <a:ext cx="9207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3. </a:t>
            </a:r>
            <a:r>
              <a:rPr lang="ko-KR" altLang="en-US" sz="2000" b="1" dirty="0"/>
              <a:t>강남구 내 동 이름 이 담긴 리스트</a:t>
            </a:r>
            <a:r>
              <a:rPr lang="en-US" altLang="ko-KR" sz="2000" b="1" dirty="0"/>
              <a:t>(L)</a:t>
            </a:r>
            <a:r>
              <a:rPr lang="ko-KR" altLang="en-US" sz="2000" b="1" dirty="0"/>
              <a:t>를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이용해서 파일을 불러오고 합쳐준다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C9D799-0391-9684-540A-6EAF7C2ECB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1" t="29020" r="5220" b="6014"/>
          <a:stretch/>
        </p:blipFill>
        <p:spPr>
          <a:xfrm>
            <a:off x="313112" y="991826"/>
            <a:ext cx="11474822" cy="487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57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3112" y="249580"/>
            <a:ext cx="9207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3. </a:t>
            </a:r>
            <a:r>
              <a:rPr lang="ko-KR" altLang="en-US" sz="2000" b="1" dirty="0"/>
              <a:t>강남구 내 동 이름 이 담긴 리스트</a:t>
            </a:r>
            <a:r>
              <a:rPr lang="en-US" altLang="ko-KR" sz="2000" b="1" dirty="0"/>
              <a:t>(L)</a:t>
            </a:r>
            <a:r>
              <a:rPr lang="ko-KR" altLang="en-US" sz="2000" b="1" dirty="0"/>
              <a:t>를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이용해서 파일을 불러오고 합쳐준다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12" y="649690"/>
            <a:ext cx="11116888" cy="565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99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3112" y="249580"/>
            <a:ext cx="39115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4. </a:t>
            </a:r>
            <a:r>
              <a:rPr lang="ko-KR" altLang="en-US" sz="2000" b="1" dirty="0"/>
              <a:t>시각화에 필요한 모듈 </a:t>
            </a:r>
            <a:r>
              <a:rPr lang="en-US" altLang="ko-KR" sz="2000" b="1" dirty="0"/>
              <a:t>Import</a:t>
            </a:r>
            <a:endParaRPr lang="ko-KR" altLang="en-US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12" y="1159230"/>
            <a:ext cx="11715404" cy="277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935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3112" y="249580"/>
            <a:ext cx="4153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5. &lt;</a:t>
            </a:r>
            <a:r>
              <a:rPr lang="ko-KR" altLang="en-US" sz="2000" b="1" dirty="0"/>
              <a:t>시각화 </a:t>
            </a:r>
            <a:r>
              <a:rPr lang="en-US" altLang="ko-KR" sz="2000" b="1" dirty="0"/>
              <a:t>1 – </a:t>
            </a:r>
            <a:r>
              <a:rPr lang="ko-KR" altLang="en-US" sz="2000" b="1" dirty="0"/>
              <a:t>강남구 전체 비교</a:t>
            </a:r>
            <a:r>
              <a:rPr lang="en-US" altLang="ko-KR" sz="2000" b="1" dirty="0"/>
              <a:t>&gt;</a:t>
            </a:r>
            <a:endParaRPr lang="ko-KR" altLang="en-US" sz="2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99" y="893894"/>
            <a:ext cx="11698778" cy="543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11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3112" y="249580"/>
            <a:ext cx="4153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5. &lt;</a:t>
            </a:r>
            <a:r>
              <a:rPr lang="ko-KR" altLang="en-US" sz="2000" b="1" dirty="0"/>
              <a:t>시각화 </a:t>
            </a:r>
            <a:r>
              <a:rPr lang="en-US" altLang="ko-KR" sz="2000" b="1" dirty="0"/>
              <a:t>1 – </a:t>
            </a:r>
            <a:r>
              <a:rPr lang="ko-KR" altLang="en-US" sz="2000" b="1" dirty="0"/>
              <a:t>강남구 전체 비교</a:t>
            </a:r>
            <a:r>
              <a:rPr lang="en-US" altLang="ko-KR" sz="2000" b="1" dirty="0"/>
              <a:t>&gt;</a:t>
            </a:r>
            <a:endParaRPr lang="ko-KR" altLang="en-US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12" y="935504"/>
            <a:ext cx="11549150" cy="407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73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3112" y="249580"/>
            <a:ext cx="3435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6. &lt;</a:t>
            </a:r>
            <a:r>
              <a:rPr lang="ko-KR" altLang="en-US" sz="2000" b="1" dirty="0"/>
              <a:t>시각화 </a:t>
            </a:r>
            <a:r>
              <a:rPr lang="en-US" altLang="ko-KR" sz="2000" b="1" dirty="0"/>
              <a:t>2- </a:t>
            </a:r>
            <a:r>
              <a:rPr lang="ko-KR" altLang="en-US" sz="2000" b="1" dirty="0"/>
              <a:t>데이터 추출</a:t>
            </a:r>
            <a:r>
              <a:rPr lang="en-US" altLang="ko-KR" sz="2000" b="1" dirty="0"/>
              <a:t>&gt;</a:t>
            </a:r>
            <a:endParaRPr lang="ko-KR" altLang="en-US" sz="2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12" y="907117"/>
            <a:ext cx="11615650" cy="477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20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3112" y="249580"/>
            <a:ext cx="3435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6. &lt;</a:t>
            </a:r>
            <a:r>
              <a:rPr lang="ko-KR" altLang="en-US" sz="2000" b="1" dirty="0"/>
              <a:t>시각화 </a:t>
            </a:r>
            <a:r>
              <a:rPr lang="en-US" altLang="ko-KR" sz="2000" b="1" dirty="0"/>
              <a:t>2- </a:t>
            </a:r>
            <a:r>
              <a:rPr lang="ko-KR" altLang="en-US" sz="2000" b="1" dirty="0"/>
              <a:t>데이터 추출</a:t>
            </a:r>
            <a:r>
              <a:rPr lang="en-US" altLang="ko-KR" sz="2000" b="1" dirty="0"/>
              <a:t>&gt;</a:t>
            </a:r>
            <a:endParaRPr lang="ko-KR" altLang="en-US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12" y="963918"/>
            <a:ext cx="11582400" cy="403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977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3112" y="249580"/>
            <a:ext cx="70391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6. &lt;</a:t>
            </a:r>
            <a:r>
              <a:rPr lang="ko-KR" altLang="en-US" sz="2000" b="1" dirty="0"/>
              <a:t>시각화 </a:t>
            </a:r>
            <a:r>
              <a:rPr lang="en-US" altLang="ko-KR" sz="2000" b="1" dirty="0"/>
              <a:t>2- </a:t>
            </a:r>
            <a:r>
              <a:rPr lang="ko-KR" altLang="en-US" sz="2000" b="1" dirty="0"/>
              <a:t>추출한 데이터들을 바탕으로 </a:t>
            </a:r>
            <a:r>
              <a:rPr lang="ko-KR" altLang="en-US" sz="2000" b="1" dirty="0" err="1"/>
              <a:t>동별로</a:t>
            </a:r>
            <a:r>
              <a:rPr lang="ko-KR" altLang="en-US" sz="2000" b="1" dirty="0"/>
              <a:t> 시각화</a:t>
            </a:r>
            <a:r>
              <a:rPr lang="en-US" altLang="ko-KR" sz="2000" b="1" dirty="0"/>
              <a:t>&gt;</a:t>
            </a:r>
            <a:endParaRPr lang="ko-KR" altLang="en-US" sz="2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12" y="649690"/>
            <a:ext cx="11194098" cy="591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01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3112" y="249580"/>
            <a:ext cx="70391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6. &lt;</a:t>
            </a:r>
            <a:r>
              <a:rPr lang="ko-KR" altLang="en-US" sz="2000" b="1" dirty="0"/>
              <a:t>시각화 </a:t>
            </a:r>
            <a:r>
              <a:rPr lang="en-US" altLang="ko-KR" sz="2000" b="1" dirty="0"/>
              <a:t>2- </a:t>
            </a:r>
            <a:r>
              <a:rPr lang="ko-KR" altLang="en-US" sz="2000" b="1" dirty="0"/>
              <a:t>추출한 데이터들을 바탕으로 </a:t>
            </a:r>
            <a:r>
              <a:rPr lang="ko-KR" altLang="en-US" sz="2000" b="1" dirty="0" err="1"/>
              <a:t>동별로</a:t>
            </a:r>
            <a:r>
              <a:rPr lang="ko-KR" altLang="en-US" sz="2000" b="1" dirty="0"/>
              <a:t> 시각화</a:t>
            </a:r>
            <a:r>
              <a:rPr lang="en-US" altLang="ko-KR" sz="2000" b="1" dirty="0"/>
              <a:t>&gt;</a:t>
            </a:r>
            <a:endParaRPr lang="ko-KR" altLang="en-US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12" y="649690"/>
            <a:ext cx="9864484" cy="599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232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99" y="1907715"/>
            <a:ext cx="12203175" cy="4949428"/>
            <a:chOff x="-19048" y="2861572"/>
            <a:chExt cx="18304762" cy="74241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2861572"/>
              <a:ext cx="18304762" cy="74241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20193" y="3826872"/>
            <a:ext cx="4377263" cy="4072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63761" y="2980683"/>
            <a:ext cx="4798632" cy="93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07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6541" y="1397952"/>
            <a:ext cx="10257395" cy="4406580"/>
            <a:chOff x="1449811" y="2096928"/>
            <a:chExt cx="15386092" cy="66098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9811" y="2096928"/>
              <a:ext cx="15386092" cy="660987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3827" y="2186227"/>
            <a:ext cx="867302" cy="73108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79436" y="2390044"/>
            <a:ext cx="1220099" cy="32724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8129" y="2184976"/>
            <a:ext cx="1101161" cy="77389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3338" y="2865106"/>
            <a:ext cx="960243" cy="4111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07014" y="2831150"/>
            <a:ext cx="761219" cy="73107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79404" y="3043912"/>
            <a:ext cx="4487578" cy="33873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43827" y="3476071"/>
            <a:ext cx="918730" cy="72993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79436" y="3697884"/>
            <a:ext cx="3141065" cy="33239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00895" y="4119725"/>
            <a:ext cx="673130" cy="72993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579436" y="4351549"/>
            <a:ext cx="1576131" cy="3272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5779135"/>
            <a:ext cx="12190476" cy="1078008"/>
            <a:chOff x="0" y="8668703"/>
            <a:chExt cx="18285714" cy="161701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8668703"/>
              <a:ext cx="18285714" cy="16170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70902" y="1078702"/>
            <a:ext cx="330464" cy="166870"/>
            <a:chOff x="16006353" y="1618052"/>
            <a:chExt cx="495696" cy="25030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006353" y="1618052"/>
              <a:ext cx="495696" cy="250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732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211615" y="5827776"/>
            <a:ext cx="461665" cy="82811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linkClick r:id="rId3" action="ppaction://hlinksldjump"/>
              </a:rPr>
              <a:t>청담동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438548" y="5827776"/>
            <a:ext cx="461665" cy="82811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linkClick r:id="rId4" action="ppaction://hlinksldjump"/>
              </a:rPr>
              <a:t>율현동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65481" y="5827776"/>
            <a:ext cx="461665" cy="82811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linkClick r:id="rId5" action="ppaction://hlinksldjump"/>
              </a:rPr>
              <a:t>역삼동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2414" y="5827776"/>
            <a:ext cx="461665" cy="107337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linkClick r:id="rId6" action="ppaction://hlinksldjump"/>
              </a:rPr>
              <a:t>압구정동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19347" y="5827776"/>
            <a:ext cx="461665" cy="82811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linkClick r:id="rId7" action="ppaction://hlinksldjump"/>
              </a:rPr>
              <a:t>신사동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46280" y="5827776"/>
            <a:ext cx="461665" cy="82811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linkClick r:id="rId8" action="ppaction://hlinksldjump"/>
              </a:rPr>
              <a:t>수서동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73213" y="5827776"/>
            <a:ext cx="461665" cy="82811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linkClick r:id="rId9" action="ppaction://hlinksldjump"/>
              </a:rPr>
              <a:t>세곡동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00146" y="5827776"/>
            <a:ext cx="461665" cy="82811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linkClick r:id="rId10" action="ppaction://hlinksldjump"/>
              </a:rPr>
              <a:t>삼성동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27079" y="5827776"/>
            <a:ext cx="461665" cy="82811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linkClick r:id="rId11" action="ppaction://hlinksldjump"/>
              </a:rPr>
              <a:t>도곡동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54012" y="5827776"/>
            <a:ext cx="461665" cy="82811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linkClick r:id="rId12" action="ppaction://hlinksldjump"/>
              </a:rPr>
              <a:t>대치동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80945" y="5827776"/>
            <a:ext cx="461665" cy="82811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linkClick r:id="rId13" action="ppaction://hlinksldjump"/>
              </a:rPr>
              <a:t>논현동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07878" y="5827776"/>
            <a:ext cx="461665" cy="82811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linkClick r:id="rId14" action="ppaction://hlinksldjump"/>
              </a:rPr>
              <a:t>개포동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69424" y="590402"/>
            <a:ext cx="3621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강남구 월세 대비 </a:t>
            </a:r>
            <a:r>
              <a:rPr lang="ko-KR" altLang="en-US" sz="2000" b="1" dirty="0" err="1"/>
              <a:t>월매출</a:t>
            </a:r>
            <a:r>
              <a:rPr lang="ko-KR" altLang="en-US" sz="2000" b="1" dirty="0"/>
              <a:t> 평균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76" y="1048177"/>
            <a:ext cx="10058400" cy="456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29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998584" y="928687"/>
            <a:ext cx="2194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강남구 </a:t>
            </a:r>
            <a:r>
              <a:rPr lang="ko-KR" altLang="en-US" b="1" dirty="0" err="1"/>
              <a:t>월매출</a:t>
            </a:r>
            <a:r>
              <a:rPr lang="ko-KR" altLang="en-US" b="1" dirty="0"/>
              <a:t> 평균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40354"/>
            <a:ext cx="10058400" cy="478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531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114000" y="928687"/>
            <a:ext cx="1963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강남구 월세 평균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1388635"/>
            <a:ext cx="10058400" cy="456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61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611458" y="928687"/>
            <a:ext cx="2969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강남구 </a:t>
            </a:r>
            <a:r>
              <a:rPr lang="ko-KR" altLang="en-US" b="1" dirty="0" err="1"/>
              <a:t>동별</a:t>
            </a:r>
            <a:r>
              <a:rPr lang="ko-KR" altLang="en-US" b="1" dirty="0"/>
              <a:t> 월세 표준편차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1455908"/>
            <a:ext cx="10058400" cy="456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18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732213" cy="1600200"/>
          </a:xfrm>
        </p:spPr>
        <p:txBody>
          <a:bodyPr/>
          <a:lstStyle/>
          <a:p>
            <a:r>
              <a:rPr lang="ko-KR" altLang="en-US" i="1" dirty="0">
                <a:solidFill>
                  <a:schemeClr val="bg1"/>
                </a:solidFill>
              </a:rPr>
              <a:t>강남구 개포동</a:t>
            </a:r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801"/>
          <a:stretch/>
        </p:blipFill>
        <p:spPr>
          <a:xfrm>
            <a:off x="5183188" y="564780"/>
            <a:ext cx="6172200" cy="5403850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732212" cy="3811588"/>
          </a:xfrm>
        </p:spPr>
        <p:txBody>
          <a:bodyPr>
            <a:normAutofit/>
          </a:bodyPr>
          <a:lstStyle/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상권수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: 4</a:t>
            </a:r>
            <a:r>
              <a:rPr lang="ko-KR" altLang="en-US" dirty="0">
                <a:solidFill>
                  <a:schemeClr val="bg1"/>
                </a:solidFill>
              </a:rPr>
              <a:t>개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월세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최대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약 </a:t>
            </a:r>
            <a:r>
              <a:rPr lang="en-US" altLang="ko-KR" dirty="0">
                <a:solidFill>
                  <a:schemeClr val="bg1"/>
                </a:solidFill>
              </a:rPr>
              <a:t>3500</a:t>
            </a:r>
            <a:r>
              <a:rPr lang="ko-KR" altLang="en-US" dirty="0">
                <a:solidFill>
                  <a:schemeClr val="bg1"/>
                </a:solidFill>
              </a:rPr>
              <a:t>만원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평균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약 </a:t>
            </a:r>
            <a:r>
              <a:rPr lang="en-US" altLang="ko-KR" dirty="0">
                <a:solidFill>
                  <a:schemeClr val="bg1"/>
                </a:solidFill>
              </a:rPr>
              <a:t>339</a:t>
            </a:r>
            <a:r>
              <a:rPr lang="ko-KR" altLang="en-US" dirty="0">
                <a:solidFill>
                  <a:schemeClr val="bg1"/>
                </a:solidFill>
              </a:rPr>
              <a:t>만원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최소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약 </a:t>
            </a:r>
            <a:r>
              <a:rPr lang="en-US" altLang="ko-KR" dirty="0">
                <a:solidFill>
                  <a:schemeClr val="bg1"/>
                </a:solidFill>
              </a:rPr>
              <a:t>12</a:t>
            </a:r>
            <a:r>
              <a:rPr lang="ko-KR" altLang="en-US" dirty="0">
                <a:solidFill>
                  <a:schemeClr val="bg1"/>
                </a:solidFill>
              </a:rPr>
              <a:t>만원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#</a:t>
            </a:r>
            <a:r>
              <a:rPr lang="ko-KR" altLang="en-US" sz="2800" dirty="0" err="1">
                <a:solidFill>
                  <a:schemeClr val="bg1"/>
                </a:solidFill>
              </a:rPr>
              <a:t>주중카페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#30</a:t>
            </a:r>
            <a:r>
              <a:rPr lang="ko-KR" altLang="en-US" sz="2800" dirty="0">
                <a:solidFill>
                  <a:schemeClr val="bg1"/>
                </a:solidFill>
              </a:rPr>
              <a:t>대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#</a:t>
            </a:r>
            <a:r>
              <a:rPr lang="ko-KR" altLang="en-US" sz="2800" dirty="0">
                <a:solidFill>
                  <a:schemeClr val="bg1"/>
                </a:solidFill>
              </a:rPr>
              <a:t>여성 </a:t>
            </a:r>
            <a:r>
              <a:rPr lang="en-US" altLang="ko-KR" sz="2800" dirty="0">
                <a:solidFill>
                  <a:schemeClr val="bg1"/>
                </a:solidFill>
              </a:rPr>
              <a:t>#</a:t>
            </a:r>
            <a:r>
              <a:rPr lang="ko-KR" altLang="en-US" sz="2800" dirty="0">
                <a:solidFill>
                  <a:schemeClr val="bg1"/>
                </a:solidFill>
              </a:rPr>
              <a:t>점심시간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hlinkClick r:id="rId4" action="ppaction://hlinksldjump"/>
          </p:cNvPr>
          <p:cNvSpPr/>
          <p:nvPr/>
        </p:nvSpPr>
        <p:spPr>
          <a:xfrm>
            <a:off x="11209468" y="6293224"/>
            <a:ext cx="484094" cy="301214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39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764485" cy="1600200"/>
          </a:xfrm>
        </p:spPr>
        <p:txBody>
          <a:bodyPr/>
          <a:lstStyle/>
          <a:p>
            <a:r>
              <a:rPr lang="ko-KR" altLang="en-US" i="1" dirty="0">
                <a:solidFill>
                  <a:schemeClr val="bg1"/>
                </a:solidFill>
              </a:rPr>
              <a:t>강남구 논현동</a:t>
            </a:r>
          </a:p>
        </p:txBody>
      </p:sp>
      <p:pic>
        <p:nvPicPr>
          <p:cNvPr id="5" name="그림 개체 틀 4"/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" b="-299"/>
          <a:stretch/>
        </p:blipFill>
        <p:spPr>
          <a:xfrm>
            <a:off x="5183188" y="564780"/>
            <a:ext cx="6172200" cy="5403850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764485" cy="3811588"/>
          </a:xfrm>
        </p:spPr>
        <p:txBody>
          <a:bodyPr>
            <a:normAutofit lnSpcReduction="10000"/>
          </a:bodyPr>
          <a:lstStyle/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상권수</a:t>
            </a:r>
            <a:r>
              <a:rPr lang="en-US" altLang="ko-KR" dirty="0">
                <a:solidFill>
                  <a:schemeClr val="bg1"/>
                </a:solidFill>
              </a:rPr>
              <a:t> : 13</a:t>
            </a:r>
            <a:r>
              <a:rPr lang="ko-KR" altLang="en-US" dirty="0">
                <a:solidFill>
                  <a:schemeClr val="bg1"/>
                </a:solidFill>
              </a:rPr>
              <a:t>개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월세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최대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약 </a:t>
            </a:r>
            <a:r>
              <a:rPr lang="en-US" altLang="ko-KR" dirty="0">
                <a:solidFill>
                  <a:schemeClr val="bg1"/>
                </a:solidFill>
              </a:rPr>
              <a:t>15000</a:t>
            </a:r>
            <a:r>
              <a:rPr lang="ko-KR" altLang="en-US" dirty="0">
                <a:solidFill>
                  <a:schemeClr val="bg1"/>
                </a:solidFill>
              </a:rPr>
              <a:t>만원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평균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약 </a:t>
            </a:r>
            <a:r>
              <a:rPr lang="en-US" altLang="ko-KR" dirty="0">
                <a:solidFill>
                  <a:schemeClr val="bg1"/>
                </a:solidFill>
              </a:rPr>
              <a:t>723</a:t>
            </a:r>
            <a:r>
              <a:rPr lang="ko-KR" altLang="en-US" dirty="0">
                <a:solidFill>
                  <a:schemeClr val="bg1"/>
                </a:solidFill>
              </a:rPr>
              <a:t>만원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최소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약 </a:t>
            </a:r>
            <a:r>
              <a:rPr lang="en-US" altLang="ko-KR" dirty="0">
                <a:solidFill>
                  <a:schemeClr val="bg1"/>
                </a:solidFill>
              </a:rPr>
              <a:t>40</a:t>
            </a:r>
            <a:r>
              <a:rPr lang="ko-KR" altLang="en-US" dirty="0">
                <a:solidFill>
                  <a:schemeClr val="bg1"/>
                </a:solidFill>
              </a:rPr>
              <a:t>만원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#</a:t>
            </a:r>
            <a:r>
              <a:rPr lang="ko-KR" altLang="en-US" sz="2800" dirty="0" err="1">
                <a:solidFill>
                  <a:schemeClr val="bg1"/>
                </a:solidFill>
              </a:rPr>
              <a:t>주중카페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#30</a:t>
            </a:r>
            <a:r>
              <a:rPr lang="ko-KR" altLang="en-US" sz="2800" dirty="0">
                <a:solidFill>
                  <a:schemeClr val="bg1"/>
                </a:solidFill>
              </a:rPr>
              <a:t>대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#</a:t>
            </a:r>
            <a:r>
              <a:rPr lang="ko-KR" altLang="en-US" sz="2800" dirty="0">
                <a:solidFill>
                  <a:schemeClr val="bg1"/>
                </a:solidFill>
              </a:rPr>
              <a:t>남성 </a:t>
            </a:r>
            <a:r>
              <a:rPr lang="en-US" altLang="ko-KR" sz="2800" dirty="0">
                <a:solidFill>
                  <a:schemeClr val="bg1"/>
                </a:solidFill>
              </a:rPr>
              <a:t>#</a:t>
            </a:r>
            <a:r>
              <a:rPr lang="ko-KR" altLang="en-US" sz="2800" dirty="0">
                <a:solidFill>
                  <a:schemeClr val="bg1"/>
                </a:solidFill>
              </a:rPr>
              <a:t>여성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#</a:t>
            </a:r>
            <a:r>
              <a:rPr lang="ko-KR" altLang="en-US" sz="2800" dirty="0">
                <a:solidFill>
                  <a:schemeClr val="bg1"/>
                </a:solidFill>
              </a:rPr>
              <a:t>점심시간 </a:t>
            </a:r>
            <a:r>
              <a:rPr lang="en-US" altLang="ko-KR" sz="2800" dirty="0">
                <a:solidFill>
                  <a:schemeClr val="bg1"/>
                </a:solidFill>
              </a:rPr>
              <a:t>#</a:t>
            </a:r>
            <a:r>
              <a:rPr lang="ko-KR" altLang="en-US" sz="2800" dirty="0">
                <a:solidFill>
                  <a:schemeClr val="bg1"/>
                </a:solidFill>
              </a:rPr>
              <a:t>오후시간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hlinkClick r:id="rId4" action="ppaction://hlinksldjump"/>
          </p:cNvPr>
          <p:cNvSpPr/>
          <p:nvPr/>
        </p:nvSpPr>
        <p:spPr>
          <a:xfrm>
            <a:off x="11209468" y="6293224"/>
            <a:ext cx="484094" cy="301214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742970" cy="1600200"/>
          </a:xfrm>
        </p:spPr>
        <p:txBody>
          <a:bodyPr/>
          <a:lstStyle/>
          <a:p>
            <a:r>
              <a:rPr lang="ko-KR" altLang="en-US" i="1" dirty="0">
                <a:solidFill>
                  <a:schemeClr val="bg1"/>
                </a:solidFill>
              </a:rPr>
              <a:t>강남구 대치동</a:t>
            </a:r>
          </a:p>
        </p:txBody>
      </p:sp>
      <p:pic>
        <p:nvPicPr>
          <p:cNvPr id="5" name="그림 개체 틀 4"/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" b="-299"/>
          <a:stretch/>
        </p:blipFill>
        <p:spPr>
          <a:xfrm>
            <a:off x="5183188" y="564780"/>
            <a:ext cx="6172200" cy="5403850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742971" cy="3811588"/>
          </a:xfrm>
        </p:spPr>
        <p:txBody>
          <a:bodyPr/>
          <a:lstStyle/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상권수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: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8</a:t>
            </a:r>
            <a:r>
              <a:rPr lang="ko-KR" altLang="en-US" dirty="0">
                <a:solidFill>
                  <a:schemeClr val="bg1"/>
                </a:solidFill>
              </a:rPr>
              <a:t>개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월세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최대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약 </a:t>
            </a:r>
            <a:r>
              <a:rPr lang="en-US" altLang="ko-KR" dirty="0">
                <a:solidFill>
                  <a:schemeClr val="bg1"/>
                </a:solidFill>
              </a:rPr>
              <a:t>594</a:t>
            </a:r>
            <a:r>
              <a:rPr lang="ko-KR" altLang="en-US" dirty="0">
                <a:solidFill>
                  <a:schemeClr val="bg1"/>
                </a:solidFill>
              </a:rPr>
              <a:t>만원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평균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약 </a:t>
            </a:r>
            <a:r>
              <a:rPr lang="en-US" altLang="ko-KR" dirty="0">
                <a:solidFill>
                  <a:schemeClr val="bg1"/>
                </a:solidFill>
              </a:rPr>
              <a:t>6134</a:t>
            </a:r>
            <a:r>
              <a:rPr lang="ko-KR" altLang="en-US" dirty="0">
                <a:solidFill>
                  <a:schemeClr val="bg1"/>
                </a:solidFill>
              </a:rPr>
              <a:t>만원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최소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약 </a:t>
            </a:r>
            <a:r>
              <a:rPr lang="en-US" altLang="ko-KR" dirty="0">
                <a:solidFill>
                  <a:schemeClr val="bg1"/>
                </a:solidFill>
              </a:rPr>
              <a:t>30</a:t>
            </a:r>
            <a:r>
              <a:rPr lang="ko-KR" altLang="en-US" dirty="0">
                <a:solidFill>
                  <a:schemeClr val="bg1"/>
                </a:solidFill>
              </a:rPr>
              <a:t>만원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#</a:t>
            </a:r>
            <a:r>
              <a:rPr lang="ko-KR" altLang="en-US" sz="2800" dirty="0" err="1">
                <a:solidFill>
                  <a:schemeClr val="bg1"/>
                </a:solidFill>
              </a:rPr>
              <a:t>주중카페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#20</a:t>
            </a:r>
            <a:r>
              <a:rPr lang="ko-KR" altLang="en-US" sz="2800" dirty="0">
                <a:solidFill>
                  <a:schemeClr val="bg1"/>
                </a:solidFill>
              </a:rPr>
              <a:t>대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#</a:t>
            </a:r>
            <a:r>
              <a:rPr lang="ko-KR" altLang="en-US" sz="2800" dirty="0">
                <a:solidFill>
                  <a:schemeClr val="bg1"/>
                </a:solidFill>
              </a:rPr>
              <a:t>여성 </a:t>
            </a:r>
            <a:r>
              <a:rPr lang="en-US" altLang="ko-KR" sz="2800" dirty="0">
                <a:solidFill>
                  <a:schemeClr val="bg1"/>
                </a:solidFill>
              </a:rPr>
              <a:t>#</a:t>
            </a:r>
            <a:r>
              <a:rPr lang="ko-KR" altLang="en-US" sz="2800" dirty="0">
                <a:solidFill>
                  <a:schemeClr val="bg1"/>
                </a:solidFill>
              </a:rPr>
              <a:t>점심시간</a:t>
            </a:r>
            <a:endParaRPr lang="en-US" altLang="ko-KR" sz="2800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hlinkClick r:id="rId4" action="ppaction://hlinksldjump"/>
          </p:cNvPr>
          <p:cNvSpPr/>
          <p:nvPr/>
        </p:nvSpPr>
        <p:spPr>
          <a:xfrm>
            <a:off x="11209468" y="6293224"/>
            <a:ext cx="484094" cy="301214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29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742970" cy="1600200"/>
          </a:xfrm>
        </p:spPr>
        <p:txBody>
          <a:bodyPr/>
          <a:lstStyle/>
          <a:p>
            <a:r>
              <a:rPr lang="ko-KR" altLang="en-US" i="1" dirty="0">
                <a:solidFill>
                  <a:schemeClr val="bg1"/>
                </a:solidFill>
              </a:rPr>
              <a:t>강남구 도곡동</a:t>
            </a:r>
          </a:p>
        </p:txBody>
      </p:sp>
      <p:pic>
        <p:nvPicPr>
          <p:cNvPr id="5" name="그림 개체 틀 4"/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" b="35"/>
          <a:stretch/>
        </p:blipFill>
        <p:spPr>
          <a:xfrm>
            <a:off x="5183188" y="564780"/>
            <a:ext cx="6172200" cy="5403850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742971" cy="3811588"/>
          </a:xfrm>
        </p:spPr>
        <p:txBody>
          <a:bodyPr/>
          <a:lstStyle/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상권수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: 7</a:t>
            </a:r>
            <a:r>
              <a:rPr lang="ko-KR" altLang="en-US" dirty="0">
                <a:solidFill>
                  <a:schemeClr val="bg1"/>
                </a:solidFill>
              </a:rPr>
              <a:t>개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월세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최대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약 </a:t>
            </a:r>
            <a:r>
              <a:rPr lang="en-US" altLang="ko-KR" dirty="0">
                <a:solidFill>
                  <a:schemeClr val="bg1"/>
                </a:solidFill>
              </a:rPr>
              <a:t>2800</a:t>
            </a:r>
            <a:r>
              <a:rPr lang="ko-KR" altLang="en-US" dirty="0">
                <a:solidFill>
                  <a:schemeClr val="bg1"/>
                </a:solidFill>
              </a:rPr>
              <a:t>만원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평균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약 </a:t>
            </a:r>
            <a:r>
              <a:rPr lang="en-US" altLang="ko-KR" dirty="0">
                <a:solidFill>
                  <a:schemeClr val="bg1"/>
                </a:solidFill>
              </a:rPr>
              <a:t>520</a:t>
            </a:r>
            <a:r>
              <a:rPr lang="ko-KR" altLang="en-US" dirty="0">
                <a:solidFill>
                  <a:schemeClr val="bg1"/>
                </a:solidFill>
              </a:rPr>
              <a:t>만원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최소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약 </a:t>
            </a:r>
            <a:r>
              <a:rPr lang="en-US" altLang="ko-KR" dirty="0">
                <a:solidFill>
                  <a:schemeClr val="bg1"/>
                </a:solidFill>
              </a:rPr>
              <a:t>63</a:t>
            </a:r>
            <a:r>
              <a:rPr lang="ko-KR" altLang="en-US" dirty="0">
                <a:solidFill>
                  <a:schemeClr val="bg1"/>
                </a:solidFill>
              </a:rPr>
              <a:t>만원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#</a:t>
            </a:r>
            <a:r>
              <a:rPr lang="ko-KR" altLang="en-US" sz="2800" dirty="0" err="1">
                <a:solidFill>
                  <a:schemeClr val="bg1"/>
                </a:solidFill>
              </a:rPr>
              <a:t>주중카페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#30</a:t>
            </a:r>
            <a:r>
              <a:rPr lang="ko-KR" altLang="en-US" sz="2800" dirty="0">
                <a:solidFill>
                  <a:schemeClr val="bg1"/>
                </a:solidFill>
              </a:rPr>
              <a:t>대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#</a:t>
            </a:r>
            <a:r>
              <a:rPr lang="ko-KR" altLang="en-US" sz="2800" dirty="0">
                <a:solidFill>
                  <a:schemeClr val="bg1"/>
                </a:solidFill>
              </a:rPr>
              <a:t>여성 </a:t>
            </a:r>
            <a:r>
              <a:rPr lang="en-US" altLang="ko-KR" sz="2800" dirty="0">
                <a:solidFill>
                  <a:schemeClr val="bg1"/>
                </a:solidFill>
              </a:rPr>
              <a:t>#</a:t>
            </a:r>
            <a:r>
              <a:rPr lang="ko-KR" altLang="en-US" sz="2800" dirty="0">
                <a:solidFill>
                  <a:schemeClr val="bg1"/>
                </a:solidFill>
              </a:rPr>
              <a:t>점심시간</a:t>
            </a:r>
            <a:endParaRPr lang="en-US" altLang="ko-KR" sz="2800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hlinkClick r:id="rId4" action="ppaction://hlinksldjump"/>
          </p:cNvPr>
          <p:cNvSpPr/>
          <p:nvPr/>
        </p:nvSpPr>
        <p:spPr>
          <a:xfrm>
            <a:off x="11209468" y="6293224"/>
            <a:ext cx="484094" cy="301214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06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742970" cy="1600200"/>
          </a:xfrm>
        </p:spPr>
        <p:txBody>
          <a:bodyPr/>
          <a:lstStyle/>
          <a:p>
            <a:r>
              <a:rPr lang="ko-KR" altLang="en-US" i="1" dirty="0">
                <a:solidFill>
                  <a:schemeClr val="bg1"/>
                </a:solidFill>
              </a:rPr>
              <a:t>강남구 삼성동</a:t>
            </a:r>
          </a:p>
        </p:txBody>
      </p:sp>
      <p:pic>
        <p:nvPicPr>
          <p:cNvPr id="5" name="그림 개체 틀 4"/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" b="35"/>
          <a:stretch/>
        </p:blipFill>
        <p:spPr>
          <a:xfrm>
            <a:off x="5183188" y="575538"/>
            <a:ext cx="6172200" cy="5403850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742971" cy="3811588"/>
          </a:xfrm>
        </p:spPr>
        <p:txBody>
          <a:bodyPr/>
          <a:lstStyle/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상권수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: 14</a:t>
            </a:r>
            <a:r>
              <a:rPr lang="ko-KR" altLang="en-US" dirty="0">
                <a:solidFill>
                  <a:schemeClr val="bg1"/>
                </a:solidFill>
              </a:rPr>
              <a:t>개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월세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최대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약 </a:t>
            </a:r>
            <a:r>
              <a:rPr lang="en-US" altLang="ko-KR" dirty="0">
                <a:solidFill>
                  <a:schemeClr val="bg1"/>
                </a:solidFill>
              </a:rPr>
              <a:t>6500</a:t>
            </a:r>
            <a:r>
              <a:rPr lang="ko-KR" altLang="en-US" dirty="0">
                <a:solidFill>
                  <a:schemeClr val="bg1"/>
                </a:solidFill>
              </a:rPr>
              <a:t>만원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평균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약 </a:t>
            </a:r>
            <a:r>
              <a:rPr lang="en-US" altLang="ko-KR" dirty="0">
                <a:solidFill>
                  <a:schemeClr val="bg1"/>
                </a:solidFill>
              </a:rPr>
              <a:t>660</a:t>
            </a:r>
            <a:r>
              <a:rPr lang="ko-KR" altLang="en-US" dirty="0">
                <a:solidFill>
                  <a:schemeClr val="bg1"/>
                </a:solidFill>
              </a:rPr>
              <a:t>만원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최소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약 </a:t>
            </a:r>
            <a:r>
              <a:rPr lang="en-US" altLang="ko-KR" dirty="0">
                <a:solidFill>
                  <a:schemeClr val="bg1"/>
                </a:solidFill>
              </a:rPr>
              <a:t>28</a:t>
            </a:r>
            <a:r>
              <a:rPr lang="ko-KR" altLang="en-US" dirty="0">
                <a:solidFill>
                  <a:schemeClr val="bg1"/>
                </a:solidFill>
              </a:rPr>
              <a:t>만원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#</a:t>
            </a:r>
            <a:r>
              <a:rPr lang="ko-KR" altLang="en-US" sz="2800" dirty="0" err="1">
                <a:solidFill>
                  <a:schemeClr val="bg1"/>
                </a:solidFill>
              </a:rPr>
              <a:t>주중카페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#30</a:t>
            </a:r>
            <a:r>
              <a:rPr lang="ko-KR" altLang="en-US" sz="2800" dirty="0">
                <a:solidFill>
                  <a:schemeClr val="bg1"/>
                </a:solidFill>
              </a:rPr>
              <a:t>대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#</a:t>
            </a:r>
            <a:r>
              <a:rPr lang="ko-KR" altLang="en-US" sz="2800" dirty="0">
                <a:solidFill>
                  <a:schemeClr val="bg1"/>
                </a:solidFill>
              </a:rPr>
              <a:t>여성 </a:t>
            </a:r>
            <a:r>
              <a:rPr lang="en-US" altLang="ko-KR" sz="2800" dirty="0">
                <a:solidFill>
                  <a:schemeClr val="bg1"/>
                </a:solidFill>
              </a:rPr>
              <a:t>#</a:t>
            </a:r>
            <a:r>
              <a:rPr lang="ko-KR" altLang="en-US" sz="2800" dirty="0">
                <a:solidFill>
                  <a:schemeClr val="bg1"/>
                </a:solidFill>
              </a:rPr>
              <a:t>점심시간</a:t>
            </a:r>
            <a:endParaRPr lang="en-US" altLang="ko-KR" sz="2800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hlinkClick r:id="rId4" action="ppaction://hlinksldjump"/>
          </p:cNvPr>
          <p:cNvSpPr/>
          <p:nvPr/>
        </p:nvSpPr>
        <p:spPr>
          <a:xfrm>
            <a:off x="11209468" y="6293224"/>
            <a:ext cx="484094" cy="301214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99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753727" cy="1600200"/>
          </a:xfrm>
        </p:spPr>
        <p:txBody>
          <a:bodyPr/>
          <a:lstStyle/>
          <a:p>
            <a:r>
              <a:rPr lang="ko-KR" altLang="en-US" i="1" dirty="0">
                <a:solidFill>
                  <a:schemeClr val="bg1"/>
                </a:solidFill>
              </a:rPr>
              <a:t>강남구 세곡동</a:t>
            </a:r>
          </a:p>
        </p:txBody>
      </p:sp>
      <p:pic>
        <p:nvPicPr>
          <p:cNvPr id="5" name="그림 개체 틀 4"/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11" b="-639"/>
          <a:stretch/>
        </p:blipFill>
        <p:spPr>
          <a:xfrm>
            <a:off x="5183188" y="564780"/>
            <a:ext cx="6172200" cy="5403850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753727" cy="3811588"/>
          </a:xfrm>
        </p:spPr>
        <p:txBody>
          <a:bodyPr>
            <a:normAutofit lnSpcReduction="10000"/>
          </a:bodyPr>
          <a:lstStyle/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상권수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: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개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월세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최대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약 </a:t>
            </a:r>
            <a:r>
              <a:rPr lang="en-US" altLang="ko-KR" dirty="0">
                <a:solidFill>
                  <a:schemeClr val="bg1"/>
                </a:solidFill>
              </a:rPr>
              <a:t>700</a:t>
            </a:r>
            <a:r>
              <a:rPr lang="ko-KR" altLang="en-US" dirty="0">
                <a:solidFill>
                  <a:schemeClr val="bg1"/>
                </a:solidFill>
              </a:rPr>
              <a:t>만원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평균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약 </a:t>
            </a:r>
            <a:r>
              <a:rPr lang="en-US" altLang="ko-KR" dirty="0">
                <a:solidFill>
                  <a:schemeClr val="bg1"/>
                </a:solidFill>
              </a:rPr>
              <a:t>328</a:t>
            </a:r>
            <a:r>
              <a:rPr lang="ko-KR" altLang="en-US" dirty="0">
                <a:solidFill>
                  <a:schemeClr val="bg1"/>
                </a:solidFill>
              </a:rPr>
              <a:t>만원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최소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약 </a:t>
            </a:r>
            <a:r>
              <a:rPr lang="en-US" altLang="ko-KR" dirty="0">
                <a:solidFill>
                  <a:schemeClr val="bg1"/>
                </a:solidFill>
              </a:rPr>
              <a:t>70</a:t>
            </a:r>
            <a:r>
              <a:rPr lang="ko-KR" altLang="en-US" dirty="0">
                <a:solidFill>
                  <a:schemeClr val="bg1"/>
                </a:solidFill>
              </a:rPr>
              <a:t>만원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#</a:t>
            </a:r>
            <a:r>
              <a:rPr lang="ko-KR" altLang="en-US" sz="2800" dirty="0" err="1">
                <a:solidFill>
                  <a:schemeClr val="bg1"/>
                </a:solidFill>
              </a:rPr>
              <a:t>적은상권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#</a:t>
            </a:r>
            <a:r>
              <a:rPr lang="ko-KR" altLang="en-US" sz="2800" dirty="0" err="1">
                <a:solidFill>
                  <a:schemeClr val="bg1"/>
                </a:solidFill>
              </a:rPr>
              <a:t>주말카페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#40</a:t>
            </a:r>
            <a:r>
              <a:rPr lang="ko-KR" altLang="en-US" sz="2800" dirty="0">
                <a:solidFill>
                  <a:schemeClr val="bg1"/>
                </a:solidFill>
              </a:rPr>
              <a:t>대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#</a:t>
            </a:r>
            <a:r>
              <a:rPr lang="ko-KR" altLang="en-US" sz="2800" dirty="0">
                <a:solidFill>
                  <a:schemeClr val="bg1"/>
                </a:solidFill>
              </a:rPr>
              <a:t>여성 </a:t>
            </a:r>
            <a:r>
              <a:rPr lang="en-US" altLang="ko-KR" sz="2800" dirty="0">
                <a:solidFill>
                  <a:schemeClr val="bg1"/>
                </a:solidFill>
              </a:rPr>
              <a:t>#</a:t>
            </a:r>
            <a:r>
              <a:rPr lang="ko-KR" altLang="en-US" sz="2800" dirty="0">
                <a:solidFill>
                  <a:schemeClr val="bg1"/>
                </a:solidFill>
              </a:rPr>
              <a:t>점심시간</a:t>
            </a:r>
            <a:endParaRPr lang="en-US" altLang="ko-KR" sz="2800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hlinkClick r:id="rId4" action="ppaction://hlinksldjump"/>
          </p:cNvPr>
          <p:cNvSpPr/>
          <p:nvPr/>
        </p:nvSpPr>
        <p:spPr>
          <a:xfrm>
            <a:off x="11209468" y="6293224"/>
            <a:ext cx="484094" cy="301214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88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99" y="1907715"/>
            <a:ext cx="12203175" cy="4949428"/>
            <a:chOff x="-19048" y="2861572"/>
            <a:chExt cx="18304762" cy="74241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2861572"/>
              <a:ext cx="18304762" cy="74241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63762" y="2990645"/>
            <a:ext cx="4760530" cy="91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13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753727" cy="1600200"/>
          </a:xfrm>
        </p:spPr>
        <p:txBody>
          <a:bodyPr/>
          <a:lstStyle/>
          <a:p>
            <a:r>
              <a:rPr lang="ko-KR" altLang="en-US" i="1" dirty="0">
                <a:solidFill>
                  <a:schemeClr val="bg1"/>
                </a:solidFill>
              </a:rPr>
              <a:t>강남구 수서동</a:t>
            </a:r>
          </a:p>
        </p:txBody>
      </p:sp>
      <p:pic>
        <p:nvPicPr>
          <p:cNvPr id="5" name="그림 개체 틀 4"/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7" b="-466"/>
          <a:stretch/>
        </p:blipFill>
        <p:spPr>
          <a:xfrm>
            <a:off x="5183188" y="564780"/>
            <a:ext cx="6172200" cy="5403850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753727" cy="3811588"/>
          </a:xfrm>
        </p:spPr>
        <p:txBody>
          <a:bodyPr>
            <a:normAutofit lnSpcReduction="10000"/>
          </a:bodyPr>
          <a:lstStyle/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상권수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: 1</a:t>
            </a:r>
            <a:r>
              <a:rPr lang="ko-KR" altLang="en-US" dirty="0">
                <a:solidFill>
                  <a:schemeClr val="bg1"/>
                </a:solidFill>
              </a:rPr>
              <a:t>개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월세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최대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약 </a:t>
            </a:r>
            <a:r>
              <a:rPr lang="en-US" altLang="ko-KR" dirty="0">
                <a:solidFill>
                  <a:schemeClr val="bg1"/>
                </a:solidFill>
              </a:rPr>
              <a:t>922</a:t>
            </a:r>
            <a:r>
              <a:rPr lang="ko-KR" altLang="en-US" dirty="0">
                <a:solidFill>
                  <a:schemeClr val="bg1"/>
                </a:solidFill>
              </a:rPr>
              <a:t>만원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평균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약 </a:t>
            </a:r>
            <a:r>
              <a:rPr lang="en-US" altLang="ko-KR" dirty="0">
                <a:solidFill>
                  <a:schemeClr val="bg1"/>
                </a:solidFill>
              </a:rPr>
              <a:t>353</a:t>
            </a:r>
            <a:r>
              <a:rPr lang="ko-KR" altLang="en-US" dirty="0">
                <a:solidFill>
                  <a:schemeClr val="bg1"/>
                </a:solidFill>
              </a:rPr>
              <a:t>만원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최소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약 </a:t>
            </a:r>
            <a:r>
              <a:rPr lang="en-US" altLang="ko-KR" dirty="0">
                <a:solidFill>
                  <a:schemeClr val="bg1"/>
                </a:solidFill>
              </a:rPr>
              <a:t>50</a:t>
            </a:r>
            <a:r>
              <a:rPr lang="ko-KR" altLang="en-US" dirty="0">
                <a:solidFill>
                  <a:schemeClr val="bg1"/>
                </a:solidFill>
              </a:rPr>
              <a:t>만원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#</a:t>
            </a:r>
            <a:r>
              <a:rPr lang="ko-KR" altLang="en-US" sz="2800" dirty="0" err="1">
                <a:solidFill>
                  <a:schemeClr val="bg1"/>
                </a:solidFill>
              </a:rPr>
              <a:t>적은상권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#</a:t>
            </a:r>
            <a:r>
              <a:rPr lang="ko-KR" altLang="en-US" sz="2800" dirty="0" err="1">
                <a:solidFill>
                  <a:schemeClr val="bg1"/>
                </a:solidFill>
              </a:rPr>
              <a:t>주중카페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#30</a:t>
            </a:r>
            <a:r>
              <a:rPr lang="ko-KR" altLang="en-US" sz="2800" dirty="0">
                <a:solidFill>
                  <a:schemeClr val="bg1"/>
                </a:solidFill>
              </a:rPr>
              <a:t>대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#</a:t>
            </a:r>
            <a:r>
              <a:rPr lang="ko-KR" altLang="en-US" sz="2800" dirty="0">
                <a:solidFill>
                  <a:schemeClr val="bg1"/>
                </a:solidFill>
              </a:rPr>
              <a:t>남성 </a:t>
            </a:r>
            <a:r>
              <a:rPr lang="en-US" altLang="ko-KR" sz="2800" dirty="0">
                <a:solidFill>
                  <a:schemeClr val="bg1"/>
                </a:solidFill>
              </a:rPr>
              <a:t>#</a:t>
            </a:r>
            <a:r>
              <a:rPr lang="ko-KR" altLang="en-US" sz="2800" dirty="0">
                <a:solidFill>
                  <a:schemeClr val="bg1"/>
                </a:solidFill>
              </a:rPr>
              <a:t>점심시간</a:t>
            </a:r>
            <a:endParaRPr lang="en-US" altLang="ko-KR" sz="2800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hlinkClick r:id="rId4" action="ppaction://hlinksldjump"/>
          </p:cNvPr>
          <p:cNvSpPr/>
          <p:nvPr/>
        </p:nvSpPr>
        <p:spPr>
          <a:xfrm>
            <a:off x="11209468" y="6293224"/>
            <a:ext cx="484094" cy="301214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28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753727" cy="1600200"/>
          </a:xfrm>
        </p:spPr>
        <p:txBody>
          <a:bodyPr/>
          <a:lstStyle/>
          <a:p>
            <a:r>
              <a:rPr lang="ko-KR" altLang="en-US" i="1" dirty="0">
                <a:solidFill>
                  <a:schemeClr val="bg1"/>
                </a:solidFill>
              </a:rPr>
              <a:t>강남구 신사동</a:t>
            </a:r>
          </a:p>
        </p:txBody>
      </p:sp>
      <p:pic>
        <p:nvPicPr>
          <p:cNvPr id="5" name="그림 개체 틀 4"/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9" b="-1826"/>
          <a:stretch/>
        </p:blipFill>
        <p:spPr>
          <a:xfrm>
            <a:off x="5183188" y="564780"/>
            <a:ext cx="6172200" cy="5403850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753727" cy="3811588"/>
          </a:xfrm>
        </p:spPr>
        <p:txBody>
          <a:bodyPr>
            <a:normAutofit lnSpcReduction="10000"/>
          </a:bodyPr>
          <a:lstStyle/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상권수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: 9</a:t>
            </a:r>
            <a:r>
              <a:rPr lang="ko-KR" altLang="en-US" dirty="0">
                <a:solidFill>
                  <a:schemeClr val="bg1"/>
                </a:solidFill>
              </a:rPr>
              <a:t>개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월세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최대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약 </a:t>
            </a:r>
            <a:r>
              <a:rPr lang="en-US" altLang="ko-KR" dirty="0">
                <a:solidFill>
                  <a:schemeClr val="bg1"/>
                </a:solidFill>
              </a:rPr>
              <a:t>15000</a:t>
            </a:r>
            <a:r>
              <a:rPr lang="ko-KR" altLang="en-US" dirty="0">
                <a:solidFill>
                  <a:schemeClr val="bg1"/>
                </a:solidFill>
              </a:rPr>
              <a:t>만원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평균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약 </a:t>
            </a:r>
            <a:r>
              <a:rPr lang="en-US" altLang="ko-KR" dirty="0">
                <a:solidFill>
                  <a:schemeClr val="bg1"/>
                </a:solidFill>
              </a:rPr>
              <a:t>1074</a:t>
            </a:r>
            <a:r>
              <a:rPr lang="ko-KR" altLang="en-US" dirty="0">
                <a:solidFill>
                  <a:schemeClr val="bg1"/>
                </a:solidFill>
              </a:rPr>
              <a:t>만원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최소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약 </a:t>
            </a:r>
            <a:r>
              <a:rPr lang="en-US" altLang="ko-KR" dirty="0">
                <a:solidFill>
                  <a:schemeClr val="bg1"/>
                </a:solidFill>
              </a:rPr>
              <a:t>70</a:t>
            </a:r>
            <a:r>
              <a:rPr lang="ko-KR" altLang="en-US" dirty="0">
                <a:solidFill>
                  <a:schemeClr val="bg1"/>
                </a:solidFill>
              </a:rPr>
              <a:t>만원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#</a:t>
            </a:r>
            <a:r>
              <a:rPr lang="ko-KR" altLang="en-US" sz="2800" dirty="0" err="1">
                <a:solidFill>
                  <a:schemeClr val="bg1"/>
                </a:solidFill>
              </a:rPr>
              <a:t>주중카페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#20</a:t>
            </a:r>
            <a:r>
              <a:rPr lang="ko-KR" altLang="en-US" sz="2800" dirty="0">
                <a:solidFill>
                  <a:schemeClr val="bg1"/>
                </a:solidFill>
              </a:rPr>
              <a:t>대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#</a:t>
            </a:r>
            <a:r>
              <a:rPr lang="ko-KR" altLang="en-US" sz="2800" dirty="0">
                <a:solidFill>
                  <a:schemeClr val="bg1"/>
                </a:solidFill>
              </a:rPr>
              <a:t>여성 </a:t>
            </a:r>
            <a:r>
              <a:rPr lang="en-US" altLang="ko-KR" sz="2800" dirty="0">
                <a:solidFill>
                  <a:schemeClr val="bg1"/>
                </a:solidFill>
              </a:rPr>
              <a:t>#</a:t>
            </a:r>
            <a:r>
              <a:rPr lang="ko-KR" altLang="en-US" sz="2800" dirty="0">
                <a:solidFill>
                  <a:schemeClr val="bg1"/>
                </a:solidFill>
              </a:rPr>
              <a:t>점심시간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#</a:t>
            </a:r>
            <a:r>
              <a:rPr lang="ko-KR" altLang="en-US" sz="2800" dirty="0">
                <a:solidFill>
                  <a:schemeClr val="bg1"/>
                </a:solidFill>
              </a:rPr>
              <a:t>오후시간</a:t>
            </a:r>
            <a:endParaRPr lang="en-US" altLang="ko-KR" sz="2800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hlinkClick r:id="rId4" action="ppaction://hlinksldjump"/>
          </p:cNvPr>
          <p:cNvSpPr/>
          <p:nvPr/>
        </p:nvSpPr>
        <p:spPr>
          <a:xfrm>
            <a:off x="11209468" y="6293224"/>
            <a:ext cx="484094" cy="301214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0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742970" cy="1600200"/>
          </a:xfrm>
        </p:spPr>
        <p:txBody>
          <a:bodyPr/>
          <a:lstStyle/>
          <a:p>
            <a:r>
              <a:rPr lang="ko-KR" altLang="en-US" i="1" dirty="0">
                <a:solidFill>
                  <a:schemeClr val="bg1"/>
                </a:solidFill>
              </a:rPr>
              <a:t>강남구 압구정동</a:t>
            </a:r>
          </a:p>
        </p:txBody>
      </p:sp>
      <p:pic>
        <p:nvPicPr>
          <p:cNvPr id="5" name="그림 개체 틀 4"/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04" b="-805"/>
          <a:stretch/>
        </p:blipFill>
        <p:spPr>
          <a:xfrm>
            <a:off x="5183188" y="564780"/>
            <a:ext cx="6172200" cy="5403850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742971" cy="3811588"/>
          </a:xfrm>
        </p:spPr>
        <p:txBody>
          <a:bodyPr>
            <a:normAutofit lnSpcReduction="10000"/>
          </a:bodyPr>
          <a:lstStyle/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상권수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: 2</a:t>
            </a:r>
            <a:r>
              <a:rPr lang="ko-KR" altLang="en-US" dirty="0">
                <a:solidFill>
                  <a:schemeClr val="bg1"/>
                </a:solidFill>
              </a:rPr>
              <a:t>개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월세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최대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약 </a:t>
            </a:r>
            <a:r>
              <a:rPr lang="en-US" altLang="ko-KR" dirty="0">
                <a:solidFill>
                  <a:schemeClr val="bg1"/>
                </a:solidFill>
              </a:rPr>
              <a:t>500</a:t>
            </a:r>
            <a:r>
              <a:rPr lang="ko-KR" altLang="en-US" dirty="0">
                <a:solidFill>
                  <a:schemeClr val="bg1"/>
                </a:solidFill>
              </a:rPr>
              <a:t>만원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평균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약 </a:t>
            </a:r>
            <a:r>
              <a:rPr lang="en-US" altLang="ko-KR" dirty="0">
                <a:solidFill>
                  <a:schemeClr val="bg1"/>
                </a:solidFill>
              </a:rPr>
              <a:t>416</a:t>
            </a:r>
            <a:r>
              <a:rPr lang="ko-KR" altLang="en-US" dirty="0">
                <a:solidFill>
                  <a:schemeClr val="bg1"/>
                </a:solidFill>
              </a:rPr>
              <a:t>만원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최소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약 </a:t>
            </a:r>
            <a:r>
              <a:rPr lang="en-US" altLang="ko-KR" dirty="0">
                <a:solidFill>
                  <a:schemeClr val="bg1"/>
                </a:solidFill>
              </a:rPr>
              <a:t>250</a:t>
            </a:r>
            <a:r>
              <a:rPr lang="ko-KR" altLang="en-US" dirty="0">
                <a:solidFill>
                  <a:schemeClr val="bg1"/>
                </a:solidFill>
              </a:rPr>
              <a:t>만원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#</a:t>
            </a:r>
            <a:r>
              <a:rPr lang="ko-KR" altLang="en-US" sz="2800" dirty="0">
                <a:solidFill>
                  <a:schemeClr val="bg1"/>
                </a:solidFill>
              </a:rPr>
              <a:t>적은 상권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#</a:t>
            </a:r>
            <a:r>
              <a:rPr lang="ko-KR" altLang="en-US" sz="2800" dirty="0" err="1">
                <a:solidFill>
                  <a:schemeClr val="bg1"/>
                </a:solidFill>
              </a:rPr>
              <a:t>주말카페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#20</a:t>
            </a:r>
            <a:r>
              <a:rPr lang="ko-KR" altLang="en-US" sz="2800" dirty="0">
                <a:solidFill>
                  <a:schemeClr val="bg1"/>
                </a:solidFill>
              </a:rPr>
              <a:t>대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#</a:t>
            </a:r>
            <a:r>
              <a:rPr lang="ko-KR" altLang="en-US" sz="2800" dirty="0">
                <a:solidFill>
                  <a:schemeClr val="bg1"/>
                </a:solidFill>
              </a:rPr>
              <a:t>남성 </a:t>
            </a:r>
            <a:r>
              <a:rPr lang="en-US" altLang="ko-KR" sz="2800" dirty="0">
                <a:solidFill>
                  <a:schemeClr val="bg1"/>
                </a:solidFill>
              </a:rPr>
              <a:t>#</a:t>
            </a:r>
            <a:r>
              <a:rPr lang="ko-KR" altLang="en-US" sz="2800" dirty="0">
                <a:solidFill>
                  <a:schemeClr val="bg1"/>
                </a:solidFill>
              </a:rPr>
              <a:t>저녁시간</a:t>
            </a:r>
            <a:endParaRPr lang="en-US" altLang="ko-KR" sz="2800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hlinkClick r:id="rId4" action="ppaction://hlinksldjump"/>
          </p:cNvPr>
          <p:cNvSpPr/>
          <p:nvPr/>
        </p:nvSpPr>
        <p:spPr>
          <a:xfrm>
            <a:off x="11209468" y="6293224"/>
            <a:ext cx="484094" cy="301214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84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753727" cy="1600200"/>
          </a:xfrm>
        </p:spPr>
        <p:txBody>
          <a:bodyPr/>
          <a:lstStyle/>
          <a:p>
            <a:r>
              <a:rPr lang="ko-KR" altLang="en-US" i="1" dirty="0">
                <a:solidFill>
                  <a:schemeClr val="bg1"/>
                </a:solidFill>
              </a:rPr>
              <a:t>강남구 역삼동</a:t>
            </a:r>
          </a:p>
        </p:txBody>
      </p:sp>
      <p:pic>
        <p:nvPicPr>
          <p:cNvPr id="5" name="그림 개체 틀 4"/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2" b="35"/>
          <a:stretch/>
        </p:blipFill>
        <p:spPr>
          <a:xfrm>
            <a:off x="5183188" y="564780"/>
            <a:ext cx="6172200" cy="5403850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753727" cy="3811588"/>
          </a:xfrm>
        </p:spPr>
        <p:txBody>
          <a:bodyPr/>
          <a:lstStyle/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상권수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: 16</a:t>
            </a:r>
            <a:r>
              <a:rPr lang="ko-KR" altLang="en-US" dirty="0">
                <a:solidFill>
                  <a:schemeClr val="bg1"/>
                </a:solidFill>
              </a:rPr>
              <a:t>개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월세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최대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약 </a:t>
            </a:r>
            <a:r>
              <a:rPr lang="en-US" altLang="ko-KR" dirty="0">
                <a:solidFill>
                  <a:schemeClr val="bg1"/>
                </a:solidFill>
              </a:rPr>
              <a:t>35000</a:t>
            </a:r>
            <a:r>
              <a:rPr lang="ko-KR" altLang="en-US" dirty="0">
                <a:solidFill>
                  <a:schemeClr val="bg1"/>
                </a:solidFill>
              </a:rPr>
              <a:t>만원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평균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약 </a:t>
            </a:r>
            <a:r>
              <a:rPr lang="en-US" altLang="ko-KR" dirty="0">
                <a:solidFill>
                  <a:schemeClr val="bg1"/>
                </a:solidFill>
              </a:rPr>
              <a:t>971</a:t>
            </a:r>
            <a:r>
              <a:rPr lang="ko-KR" altLang="en-US" dirty="0">
                <a:solidFill>
                  <a:schemeClr val="bg1"/>
                </a:solidFill>
              </a:rPr>
              <a:t>만원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최소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약 </a:t>
            </a:r>
            <a:r>
              <a:rPr lang="en-US" altLang="ko-KR" dirty="0">
                <a:solidFill>
                  <a:schemeClr val="bg1"/>
                </a:solidFill>
              </a:rPr>
              <a:t>20</a:t>
            </a:r>
            <a:r>
              <a:rPr lang="ko-KR" altLang="en-US" dirty="0">
                <a:solidFill>
                  <a:schemeClr val="bg1"/>
                </a:solidFill>
              </a:rPr>
              <a:t>만원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#</a:t>
            </a:r>
            <a:r>
              <a:rPr lang="ko-KR" altLang="en-US" sz="2800" dirty="0" err="1">
                <a:solidFill>
                  <a:schemeClr val="bg1"/>
                </a:solidFill>
              </a:rPr>
              <a:t>주중카페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#20</a:t>
            </a:r>
            <a:r>
              <a:rPr lang="ko-KR" altLang="en-US" sz="2800" dirty="0">
                <a:solidFill>
                  <a:schemeClr val="bg1"/>
                </a:solidFill>
              </a:rPr>
              <a:t>대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#</a:t>
            </a:r>
            <a:r>
              <a:rPr lang="ko-KR" altLang="en-US" sz="2800" dirty="0">
                <a:solidFill>
                  <a:schemeClr val="bg1"/>
                </a:solidFill>
              </a:rPr>
              <a:t>여성 </a:t>
            </a:r>
            <a:r>
              <a:rPr lang="en-US" altLang="ko-KR" sz="2800" dirty="0">
                <a:solidFill>
                  <a:schemeClr val="bg1"/>
                </a:solidFill>
              </a:rPr>
              <a:t>#</a:t>
            </a:r>
            <a:r>
              <a:rPr lang="ko-KR" altLang="en-US" sz="2800" dirty="0">
                <a:solidFill>
                  <a:schemeClr val="bg1"/>
                </a:solidFill>
              </a:rPr>
              <a:t>점심시간</a:t>
            </a:r>
            <a:endParaRPr lang="en-US" altLang="ko-KR" sz="2800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hlinkClick r:id="rId4" action="ppaction://hlinksldjump"/>
          </p:cNvPr>
          <p:cNvSpPr/>
          <p:nvPr/>
        </p:nvSpPr>
        <p:spPr>
          <a:xfrm>
            <a:off x="11209468" y="6293224"/>
            <a:ext cx="484094" cy="301214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41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742970" cy="1600200"/>
          </a:xfrm>
        </p:spPr>
        <p:txBody>
          <a:bodyPr/>
          <a:lstStyle/>
          <a:p>
            <a:r>
              <a:rPr lang="ko-KR" altLang="en-US" i="1" dirty="0">
                <a:solidFill>
                  <a:schemeClr val="bg1"/>
                </a:solidFill>
              </a:rPr>
              <a:t>강남구 율현동</a:t>
            </a:r>
          </a:p>
        </p:txBody>
      </p:sp>
      <p:pic>
        <p:nvPicPr>
          <p:cNvPr id="5" name="그림 개체 틀 4"/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801"/>
          <a:stretch/>
        </p:blipFill>
        <p:spPr>
          <a:xfrm>
            <a:off x="5183188" y="564780"/>
            <a:ext cx="6172200" cy="5403850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742971" cy="3811588"/>
          </a:xfrm>
        </p:spPr>
        <p:txBody>
          <a:bodyPr/>
          <a:lstStyle/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상권수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: 3</a:t>
            </a:r>
            <a:r>
              <a:rPr lang="ko-KR" altLang="en-US" dirty="0">
                <a:solidFill>
                  <a:schemeClr val="bg1"/>
                </a:solidFill>
              </a:rPr>
              <a:t>개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월세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최대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약 </a:t>
            </a:r>
            <a:r>
              <a:rPr lang="en-US" altLang="ko-KR" dirty="0">
                <a:solidFill>
                  <a:schemeClr val="bg1"/>
                </a:solidFill>
              </a:rPr>
              <a:t>3100</a:t>
            </a:r>
            <a:r>
              <a:rPr lang="ko-KR" altLang="en-US" dirty="0">
                <a:solidFill>
                  <a:schemeClr val="bg1"/>
                </a:solidFill>
              </a:rPr>
              <a:t>만원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평균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약 </a:t>
            </a:r>
            <a:r>
              <a:rPr lang="en-US" altLang="ko-KR" dirty="0">
                <a:solidFill>
                  <a:schemeClr val="bg1"/>
                </a:solidFill>
              </a:rPr>
              <a:t>1309</a:t>
            </a:r>
            <a:r>
              <a:rPr lang="ko-KR" altLang="en-US" dirty="0">
                <a:solidFill>
                  <a:schemeClr val="bg1"/>
                </a:solidFill>
              </a:rPr>
              <a:t>만원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최소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약 </a:t>
            </a:r>
            <a:r>
              <a:rPr lang="en-US" altLang="ko-KR" dirty="0">
                <a:solidFill>
                  <a:schemeClr val="bg1"/>
                </a:solidFill>
              </a:rPr>
              <a:t>150</a:t>
            </a:r>
            <a:r>
              <a:rPr lang="ko-KR" altLang="en-US" dirty="0">
                <a:solidFill>
                  <a:schemeClr val="bg1"/>
                </a:solidFill>
              </a:rPr>
              <a:t>만원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#</a:t>
            </a:r>
            <a:r>
              <a:rPr lang="ko-KR" altLang="en-US" sz="2800" dirty="0" err="1">
                <a:solidFill>
                  <a:schemeClr val="bg1"/>
                </a:solidFill>
              </a:rPr>
              <a:t>주중카페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#30</a:t>
            </a:r>
            <a:r>
              <a:rPr lang="ko-KR" altLang="en-US" sz="2800" dirty="0">
                <a:solidFill>
                  <a:schemeClr val="bg1"/>
                </a:solidFill>
              </a:rPr>
              <a:t>대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#</a:t>
            </a:r>
            <a:r>
              <a:rPr lang="ko-KR" altLang="en-US" sz="2800" dirty="0">
                <a:solidFill>
                  <a:schemeClr val="bg1"/>
                </a:solidFill>
              </a:rPr>
              <a:t>남성 </a:t>
            </a:r>
            <a:r>
              <a:rPr lang="en-US" altLang="ko-KR" sz="2800" dirty="0">
                <a:solidFill>
                  <a:schemeClr val="bg1"/>
                </a:solidFill>
              </a:rPr>
              <a:t>#</a:t>
            </a:r>
            <a:r>
              <a:rPr lang="ko-KR" altLang="en-US" sz="2800" dirty="0">
                <a:solidFill>
                  <a:schemeClr val="bg1"/>
                </a:solidFill>
              </a:rPr>
              <a:t>점심</a:t>
            </a:r>
            <a:endParaRPr lang="en-US" altLang="ko-KR" sz="2800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hlinkClick r:id="rId4" action="ppaction://hlinksldjump"/>
          </p:cNvPr>
          <p:cNvSpPr/>
          <p:nvPr/>
        </p:nvSpPr>
        <p:spPr>
          <a:xfrm>
            <a:off x="11209468" y="6293224"/>
            <a:ext cx="484094" cy="301214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59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742970" cy="1600200"/>
          </a:xfrm>
        </p:spPr>
        <p:txBody>
          <a:bodyPr/>
          <a:lstStyle/>
          <a:p>
            <a:r>
              <a:rPr lang="ko-KR" altLang="en-US" i="1" dirty="0">
                <a:solidFill>
                  <a:schemeClr val="bg1"/>
                </a:solidFill>
              </a:rPr>
              <a:t>강남구 청담동</a:t>
            </a:r>
          </a:p>
        </p:txBody>
      </p:sp>
      <p:pic>
        <p:nvPicPr>
          <p:cNvPr id="5" name="그림 개체 틀 4"/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7" b="-466"/>
          <a:stretch/>
        </p:blipFill>
        <p:spPr>
          <a:xfrm>
            <a:off x="5183188" y="564780"/>
            <a:ext cx="6172200" cy="5403850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742971" cy="3811588"/>
          </a:xfrm>
        </p:spPr>
        <p:txBody>
          <a:bodyPr>
            <a:normAutofit lnSpcReduction="10000"/>
          </a:bodyPr>
          <a:lstStyle/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상권수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: 7</a:t>
            </a:r>
            <a:r>
              <a:rPr lang="ko-KR" altLang="en-US" dirty="0">
                <a:solidFill>
                  <a:schemeClr val="bg1"/>
                </a:solidFill>
              </a:rPr>
              <a:t>개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월세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최대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약 </a:t>
            </a:r>
            <a:r>
              <a:rPr lang="en-US" altLang="ko-KR" dirty="0">
                <a:solidFill>
                  <a:schemeClr val="bg1"/>
                </a:solidFill>
              </a:rPr>
              <a:t>24000</a:t>
            </a:r>
            <a:r>
              <a:rPr lang="ko-KR" altLang="en-US" dirty="0">
                <a:solidFill>
                  <a:schemeClr val="bg1"/>
                </a:solidFill>
              </a:rPr>
              <a:t>만원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평균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약 </a:t>
            </a:r>
            <a:r>
              <a:rPr lang="en-US" altLang="ko-KR" dirty="0">
                <a:solidFill>
                  <a:schemeClr val="bg1"/>
                </a:solidFill>
              </a:rPr>
              <a:t>1666</a:t>
            </a:r>
            <a:r>
              <a:rPr lang="ko-KR" altLang="en-US" dirty="0">
                <a:solidFill>
                  <a:schemeClr val="bg1"/>
                </a:solidFill>
              </a:rPr>
              <a:t>만원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최소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약 </a:t>
            </a:r>
            <a:r>
              <a:rPr lang="en-US" altLang="ko-KR" dirty="0">
                <a:solidFill>
                  <a:schemeClr val="bg1"/>
                </a:solidFill>
              </a:rPr>
              <a:t>10</a:t>
            </a:r>
            <a:r>
              <a:rPr lang="ko-KR" altLang="en-US" dirty="0">
                <a:solidFill>
                  <a:schemeClr val="bg1"/>
                </a:solidFill>
              </a:rPr>
              <a:t>만원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#</a:t>
            </a:r>
            <a:r>
              <a:rPr lang="ko-KR" altLang="en-US" sz="2800" dirty="0" err="1">
                <a:solidFill>
                  <a:schemeClr val="bg1"/>
                </a:solidFill>
              </a:rPr>
              <a:t>주말카페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#20</a:t>
            </a:r>
            <a:r>
              <a:rPr lang="ko-KR" altLang="en-US" sz="2800" dirty="0">
                <a:solidFill>
                  <a:schemeClr val="bg1"/>
                </a:solidFill>
              </a:rPr>
              <a:t>대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#30</a:t>
            </a:r>
            <a:r>
              <a:rPr lang="ko-KR" altLang="en-US" sz="2800" dirty="0">
                <a:solidFill>
                  <a:schemeClr val="bg1"/>
                </a:solidFill>
              </a:rPr>
              <a:t>대 </a:t>
            </a:r>
            <a:r>
              <a:rPr lang="en-US" altLang="ko-KR" sz="2800" dirty="0">
                <a:solidFill>
                  <a:schemeClr val="bg1"/>
                </a:solidFill>
              </a:rPr>
              <a:t>#</a:t>
            </a:r>
            <a:r>
              <a:rPr lang="ko-KR" altLang="en-US" sz="2800" dirty="0">
                <a:solidFill>
                  <a:schemeClr val="bg1"/>
                </a:solidFill>
              </a:rPr>
              <a:t>여성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#</a:t>
            </a:r>
            <a:r>
              <a:rPr lang="ko-KR" altLang="en-US" sz="2800" dirty="0">
                <a:solidFill>
                  <a:schemeClr val="bg1"/>
                </a:solidFill>
              </a:rPr>
              <a:t>점심시간 </a:t>
            </a:r>
            <a:r>
              <a:rPr lang="en-US" altLang="ko-KR" sz="2800" dirty="0">
                <a:solidFill>
                  <a:schemeClr val="bg1"/>
                </a:solidFill>
              </a:rPr>
              <a:t>#</a:t>
            </a:r>
            <a:r>
              <a:rPr lang="ko-KR" altLang="en-US" sz="2800" dirty="0">
                <a:solidFill>
                  <a:schemeClr val="bg1"/>
                </a:solidFill>
              </a:rPr>
              <a:t>오후시간</a:t>
            </a:r>
            <a:endParaRPr lang="en-US" altLang="ko-KR" sz="2800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hlinkClick r:id="rId4" action="ppaction://hlinksldjump"/>
          </p:cNvPr>
          <p:cNvSpPr/>
          <p:nvPr/>
        </p:nvSpPr>
        <p:spPr>
          <a:xfrm>
            <a:off x="11209468" y="6293224"/>
            <a:ext cx="484094" cy="301214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59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4455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6541" y="1397952"/>
            <a:ext cx="10257395" cy="4406580"/>
            <a:chOff x="1449811" y="2096928"/>
            <a:chExt cx="15386092" cy="66098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9811" y="2096928"/>
              <a:ext cx="15386092" cy="660987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9964" y="1812904"/>
            <a:ext cx="2700228" cy="7753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34837" y="2544152"/>
            <a:ext cx="8142827" cy="3120051"/>
            <a:chOff x="2002255" y="3816228"/>
            <a:chExt cx="12214240" cy="468007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3199" y="4368957"/>
              <a:ext cx="8132384" cy="740974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59637" y="3773610"/>
              <a:ext cx="1839349" cy="506264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73199" y="5756847"/>
              <a:ext cx="11494594" cy="75308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59637" y="5161500"/>
              <a:ext cx="2527464" cy="50626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73197" y="7156844"/>
              <a:ext cx="8311727" cy="389860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59637" y="6561497"/>
              <a:ext cx="685140" cy="506264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73197" y="8193617"/>
              <a:ext cx="8163794" cy="384203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59637" y="7598271"/>
              <a:ext cx="3332778" cy="5157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5779135"/>
            <a:ext cx="12190476" cy="1078008"/>
            <a:chOff x="0" y="8668703"/>
            <a:chExt cx="18285714" cy="161701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8668703"/>
              <a:ext cx="18285714" cy="16170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70902" y="1078702"/>
            <a:ext cx="330464" cy="166870"/>
            <a:chOff x="16006353" y="1618052"/>
            <a:chExt cx="495696" cy="25030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06353" y="1618052"/>
              <a:ext cx="495696" cy="2503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6541" y="1397952"/>
            <a:ext cx="10257395" cy="4406580"/>
            <a:chOff x="1449811" y="2096928"/>
            <a:chExt cx="15386092" cy="66098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9811" y="2096928"/>
              <a:ext cx="15386092" cy="660987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7817" y="2099388"/>
            <a:ext cx="4878263" cy="25990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18778" y="1704682"/>
            <a:ext cx="4426849" cy="33750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816" y="2786183"/>
            <a:ext cx="7208865" cy="25990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8778" y="2391480"/>
            <a:ext cx="1914150" cy="33750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7816" y="3473403"/>
            <a:ext cx="5325989" cy="9533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8778" y="3078277"/>
            <a:ext cx="1455541" cy="33763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7817" y="4819517"/>
            <a:ext cx="2858339" cy="95332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18778" y="4459656"/>
            <a:ext cx="819173" cy="3359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5779135"/>
            <a:ext cx="12190476" cy="1078008"/>
            <a:chOff x="0" y="8668703"/>
            <a:chExt cx="18285714" cy="161701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8668703"/>
              <a:ext cx="18285714" cy="16170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70902" y="1078702"/>
            <a:ext cx="330464" cy="166870"/>
            <a:chOff x="16006353" y="1618052"/>
            <a:chExt cx="495696" cy="2503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06353" y="1618052"/>
              <a:ext cx="495696" cy="2503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99" y="1907715"/>
            <a:ext cx="12203175" cy="4949428"/>
            <a:chOff x="-19048" y="2861572"/>
            <a:chExt cx="18304762" cy="74241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2861572"/>
              <a:ext cx="18304762" cy="74241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20192" y="3826871"/>
            <a:ext cx="5081746" cy="4263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63762" y="2990644"/>
            <a:ext cx="5081565" cy="91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09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12" y="741130"/>
            <a:ext cx="11033760" cy="57968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3112" y="249580"/>
            <a:ext cx="3324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1. </a:t>
            </a:r>
            <a:r>
              <a:rPr lang="ko-KR" altLang="en-US" sz="2000" b="1" dirty="0"/>
              <a:t>원본 데이터 전처리 과정</a:t>
            </a:r>
          </a:p>
        </p:txBody>
      </p:sp>
    </p:spTree>
    <p:extLst>
      <p:ext uri="{BB962C8B-B14F-4D97-AF65-F5344CB8AC3E}">
        <p14:creationId xmlns:p14="http://schemas.microsoft.com/office/powerpoint/2010/main" val="962987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12" y="831273"/>
            <a:ext cx="11700100" cy="57358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112" y="249580"/>
            <a:ext cx="67201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2. </a:t>
            </a:r>
            <a:r>
              <a:rPr lang="ko-KR" altLang="en-US" sz="2000" b="1" dirty="0"/>
              <a:t>강남구 내 </a:t>
            </a:r>
            <a:r>
              <a:rPr lang="ko-KR" altLang="en-US" sz="2000" b="1" dirty="0" err="1"/>
              <a:t>동별</a:t>
            </a:r>
            <a:r>
              <a:rPr lang="ko-KR" altLang="en-US" sz="2000" b="1" dirty="0"/>
              <a:t> 매물 데이터를 가져와 </a:t>
            </a:r>
            <a:r>
              <a:rPr lang="en-US" altLang="ko-KR" sz="2000" b="1" dirty="0"/>
              <a:t>csv </a:t>
            </a:r>
            <a:r>
              <a:rPr lang="ko-KR" altLang="en-US" sz="2000" b="1" dirty="0"/>
              <a:t>파일로 저장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3045470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3112" y="249580"/>
            <a:ext cx="67201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2. </a:t>
            </a:r>
            <a:r>
              <a:rPr lang="ko-KR" altLang="en-US" sz="2000" b="1" dirty="0"/>
              <a:t>강남구 내 </a:t>
            </a:r>
            <a:r>
              <a:rPr lang="ko-KR" altLang="en-US" sz="2000" b="1" dirty="0" err="1"/>
              <a:t>동별</a:t>
            </a:r>
            <a:r>
              <a:rPr lang="ko-KR" altLang="en-US" sz="2000" b="1" dirty="0"/>
              <a:t> 매물 데이터를 가져와 </a:t>
            </a:r>
            <a:r>
              <a:rPr lang="en-US" altLang="ko-KR" sz="2000" b="1" dirty="0"/>
              <a:t>csv </a:t>
            </a:r>
            <a:r>
              <a:rPr lang="ko-KR" altLang="en-US" sz="2000" b="1" dirty="0"/>
              <a:t>파일로 저장</a:t>
            </a:r>
            <a:endParaRPr lang="en-US" altLang="ko-KR" sz="2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12" y="649690"/>
            <a:ext cx="10295468" cy="603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623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502</TotalTime>
  <Words>545</Words>
  <Application>Microsoft Office PowerPoint</Application>
  <PresentationFormat>와이드스크린</PresentationFormat>
  <Paragraphs>154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강남구 개포동</vt:lpstr>
      <vt:lpstr>강남구 논현동</vt:lpstr>
      <vt:lpstr>강남구 대치동</vt:lpstr>
      <vt:lpstr>강남구 도곡동</vt:lpstr>
      <vt:lpstr>강남구 삼성동</vt:lpstr>
      <vt:lpstr>강남구 세곡동</vt:lpstr>
      <vt:lpstr>강남구 수서동</vt:lpstr>
      <vt:lpstr>강남구 신사동</vt:lpstr>
      <vt:lpstr>강남구 압구정동</vt:lpstr>
      <vt:lpstr>강남구 역삼동</vt:lpstr>
      <vt:lpstr>강남구 율현동</vt:lpstr>
      <vt:lpstr>강남구 청담동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YONSAI</dc:creator>
  <cp:lastModifiedBy>송 지선</cp:lastModifiedBy>
  <cp:revision>24</cp:revision>
  <dcterms:created xsi:type="dcterms:W3CDTF">2022-10-21T01:13:11Z</dcterms:created>
  <dcterms:modified xsi:type="dcterms:W3CDTF">2022-10-23T12:58:43Z</dcterms:modified>
</cp:coreProperties>
</file>